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8" r:id="rId4"/>
    <p:sldId id="278" r:id="rId5"/>
    <p:sldId id="280" r:id="rId6"/>
    <p:sldId id="277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7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9FB77-5A7A-444F-A260-7CAD57E5AA45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99ABA-DAF8-48A6-AE9D-16730BAED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44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727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79C9789B-94EA-8B3F-F892-1682D9DE0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EADD1B99-86FF-10F3-2E13-B7E4BB7D6A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E164F7A8-407B-44C8-4E58-6E5C38C850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137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167FFD85-8609-BA22-D7AB-ADEFA3D6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D40A30F7-1B11-7486-F94C-FD00523926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7F6DF7D9-1C23-1C7D-36ED-45ABBAE68C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0044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BA1C0BE2-55CE-59BF-18A4-6EA4B1F86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BA1CB39D-0D1C-A3FC-2CE2-5404C1898C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3CB991C6-C9FA-1A2E-DF8B-4231A30DA0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3885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DD9C7A96-BEB5-276E-AA78-A865411C8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189E5409-0D8F-BF91-73AF-63700DDEEE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9CB76C25-92CC-58B5-1C37-C53DA31D0A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8012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9240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CE67453B-3566-6B8C-3C92-583AEF160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9D84F432-F133-9543-E6AE-DB3CA73C28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D9974B1C-E96D-B428-A3B7-BE780A124D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8982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4F6CC793-CF18-7AAF-70A2-B85DE3564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72414EDF-1CC9-FB49-B31C-317154A7EE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CE0E544C-6148-5EC3-BF6F-CE5CD4D4AF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4551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043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BCFBF137-7A0E-37A0-63CC-BB911514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86C9E449-A47B-9060-3B3C-D86ACA6010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3ABA6CD6-A393-1152-A299-97B0E1149E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988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E37F4D1E-1A39-81EE-DC4F-9239F9CE0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BB618B9D-AEB8-F5FC-8232-E7EB01C8C2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7B8B5947-8A1A-89D0-5C78-45A537E98C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671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81E4DB1F-1B56-167F-BB66-5A035F63B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17F02977-7C18-80E3-2F2C-0049FB0CFC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97208752-9355-723F-F21D-C07AA058C3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8452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0C28B20E-A3F5-7E0D-24ED-723D5732B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20B5E797-23EE-4348-35AA-FEACE64224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9410D54E-AC5D-B147-45B9-1047DD3C9D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5898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84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45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76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50967" y="1496899"/>
            <a:ext cx="5467200" cy="29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50967" y="4566261"/>
            <a:ext cx="5467200" cy="50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246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825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10631867" y="328227"/>
            <a:ext cx="3328128" cy="2109808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11422767" y="1069533"/>
            <a:ext cx="385600" cy="3444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11709267" y="1867233"/>
            <a:ext cx="286800" cy="3444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8" name="Google Shape;98;p13"/>
          <p:cNvGrpSpPr/>
          <p:nvPr/>
        </p:nvGrpSpPr>
        <p:grpSpPr>
          <a:xfrm>
            <a:off x="11560139" y="5870497"/>
            <a:ext cx="313051" cy="251212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2310804" y="2608289"/>
            <a:ext cx="3012416" cy="2919684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254328" y="4349597"/>
            <a:ext cx="313051" cy="251212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495633" y="3068196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2"/>
          </p:nvPr>
        </p:nvSpPr>
        <p:spPr>
          <a:xfrm>
            <a:off x="5094661" y="3068196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3"/>
          </p:nvPr>
        </p:nvSpPr>
        <p:spPr>
          <a:xfrm>
            <a:off x="1495633" y="5379104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4"/>
          </p:nvPr>
        </p:nvSpPr>
        <p:spPr>
          <a:xfrm>
            <a:off x="5094661" y="5379104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5" hasCustomPrompt="1"/>
          </p:nvPr>
        </p:nvSpPr>
        <p:spPr>
          <a:xfrm>
            <a:off x="1495633" y="1651635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6" hasCustomPrompt="1"/>
          </p:nvPr>
        </p:nvSpPr>
        <p:spPr>
          <a:xfrm>
            <a:off x="1495633" y="3961852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7" hasCustomPrompt="1"/>
          </p:nvPr>
        </p:nvSpPr>
        <p:spPr>
          <a:xfrm>
            <a:off x="5094661" y="1651635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8" hasCustomPrompt="1"/>
          </p:nvPr>
        </p:nvSpPr>
        <p:spPr>
          <a:xfrm>
            <a:off x="5094661" y="3961852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9"/>
          </p:nvPr>
        </p:nvSpPr>
        <p:spPr>
          <a:xfrm>
            <a:off x="1495633" y="2516249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3"/>
          </p:nvPr>
        </p:nvSpPr>
        <p:spPr>
          <a:xfrm>
            <a:off x="5094661" y="2516249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4"/>
          </p:nvPr>
        </p:nvSpPr>
        <p:spPr>
          <a:xfrm>
            <a:off x="1495633" y="4826467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5"/>
          </p:nvPr>
        </p:nvSpPr>
        <p:spPr>
          <a:xfrm>
            <a:off x="5094661" y="4826467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857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7422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33"/>
          <p:cNvSpPr/>
          <p:nvPr/>
        </p:nvSpPr>
        <p:spPr>
          <a:xfrm rot="3555162" flipH="1">
            <a:off x="-1324820" y="826989"/>
            <a:ext cx="2167744" cy="2035392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33"/>
          <p:cNvSpPr/>
          <p:nvPr/>
        </p:nvSpPr>
        <p:spPr>
          <a:xfrm flipH="1">
            <a:off x="11348107" y="3737453"/>
            <a:ext cx="3012480" cy="2919745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33"/>
          <p:cNvSpPr/>
          <p:nvPr/>
        </p:nvSpPr>
        <p:spPr>
          <a:xfrm flipH="1">
            <a:off x="433627" y="3499333"/>
            <a:ext cx="385600" cy="3444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13" name="Google Shape;413;p33"/>
          <p:cNvGrpSpPr/>
          <p:nvPr/>
        </p:nvGrpSpPr>
        <p:grpSpPr>
          <a:xfrm>
            <a:off x="11348115" y="824630"/>
            <a:ext cx="490575" cy="344404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33"/>
            <p:cNvSpPr/>
            <p:nvPr/>
          </p:nvSpPr>
          <p:spPr>
            <a:xfrm rot="10800000" flipH="1">
              <a:off x="4935811" y="4414372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318793" y="5081267"/>
            <a:ext cx="286800" cy="3444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17" name="Google Shape;417;p33"/>
          <p:cNvGrpSpPr/>
          <p:nvPr/>
        </p:nvGrpSpPr>
        <p:grpSpPr>
          <a:xfrm>
            <a:off x="245930" y="1719078"/>
            <a:ext cx="312261" cy="251212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11684703" y="4356230"/>
            <a:ext cx="313051" cy="251212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92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0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6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65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78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58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1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63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6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FC0FA-2967-4E46-8D14-FB3CC43C86A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09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81549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7"/>
          <p:cNvSpPr txBox="1">
            <a:spLocks noGrp="1"/>
          </p:cNvSpPr>
          <p:nvPr>
            <p:ph type="ctrTitle"/>
          </p:nvPr>
        </p:nvSpPr>
        <p:spPr>
          <a:xfrm>
            <a:off x="950966" y="1496899"/>
            <a:ext cx="5677113" cy="291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4000" dirty="0"/>
              <a:t>Рендеринг элементов управления. Создание нового элемента</a:t>
            </a:r>
            <a:endParaRPr lang="ru-RU" sz="1050" b="0" dirty="0"/>
          </a:p>
        </p:txBody>
      </p:sp>
      <p:sp>
        <p:nvSpPr>
          <p:cNvPr id="434" name="Google Shape;434;p37"/>
          <p:cNvSpPr txBox="1">
            <a:spLocks noGrp="1"/>
          </p:cNvSpPr>
          <p:nvPr>
            <p:ph type="subTitle" idx="1"/>
          </p:nvPr>
        </p:nvSpPr>
        <p:spPr>
          <a:xfrm>
            <a:off x="950967" y="4566261"/>
            <a:ext cx="5467200" cy="50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/>
              <a:t>Практическая работа 21</a:t>
            </a:r>
            <a:endParaRPr dirty="0"/>
          </a:p>
        </p:txBody>
      </p:sp>
      <p:grpSp>
        <p:nvGrpSpPr>
          <p:cNvPr id="435" name="Google Shape;435;p37"/>
          <p:cNvGrpSpPr/>
          <p:nvPr/>
        </p:nvGrpSpPr>
        <p:grpSpPr>
          <a:xfrm>
            <a:off x="6491849" y="1105440"/>
            <a:ext cx="5064121" cy="4647115"/>
            <a:chOff x="4899397" y="752100"/>
            <a:chExt cx="4028950" cy="3697185"/>
          </a:xfrm>
        </p:grpSpPr>
        <p:sp>
          <p:nvSpPr>
            <p:cNvPr id="436" name="Google Shape;436;p37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37" name="Google Shape;437;p37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8" name="Google Shape;438;p37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37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0" name="Google Shape;440;p37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41" name="Google Shape;441;p37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42" name="Google Shape;442;p37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43" name="Google Shape;443;p37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8" h="35085" extrusionOk="0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Google Shape;444;p37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4" h="12595" extrusionOk="0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45" name="Google Shape;445;p37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6" name="Google Shape;446;p37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7" name="Google Shape;447;p37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8" name="Google Shape;448;p37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9" name="Google Shape;449;p37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" name="Google Shape;450;p37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51" name="Google Shape;451;p37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52" name="Google Shape;452;p37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3" name="Google Shape;453;p37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4" name="Google Shape;454;p37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5" name="Google Shape;455;p37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" h="532" extrusionOk="0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6" name="Google Shape;456;p37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457;p37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8" name="Google Shape;458;p37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9" h="1126" extrusionOk="0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9" name="Google Shape;459;p37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" h="2590" extrusionOk="0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0" name="Google Shape;460;p37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2590" extrusionOk="0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1" name="Google Shape;461;p37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8" h="708" extrusionOk="0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462;p37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708" extrusionOk="0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463;p37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14" extrusionOk="0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464;p37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" h="114" extrusionOk="0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465;p37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2216" extrusionOk="0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66" name="Google Shape;466;p37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7" name="Google Shape;467;p37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8261" extrusionOk="0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8" name="Google Shape;468;p37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596" extrusionOk="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9" name="Google Shape;469;p37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5" h="14206" extrusionOk="0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0" name="Google Shape;470;p37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38" h="11999" extrusionOk="0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1" name="Google Shape;471;p37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472;p37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473;p37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474;p37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5" name="Google Shape;475;p37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37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p37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p37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p37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0" name="Google Shape;480;p37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1" name="Google Shape;481;p37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2" name="Google Shape;482;p37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3" name="Google Shape;483;p37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4" name="Google Shape;484;p37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90" extrusionOk="0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5" name="Google Shape;485;p37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6" name="Google Shape;486;p37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7" name="Google Shape;487;p37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8" name="Google Shape;488;p37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9" name="Google Shape;489;p37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0" name="Google Shape;490;p37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1" name="Google Shape;491;p37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2" name="Google Shape;492;p37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3" name="Google Shape;493;p37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4" name="Google Shape;494;p37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5" name="Google Shape;495;p37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6" name="Google Shape;496;p37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37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37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37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0" name="Google Shape;500;p37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1" name="Google Shape;501;p37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2" name="Google Shape;502;p37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3" name="Google Shape;503;p37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4" name="Google Shape;504;p37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5" name="Google Shape;505;p37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6" name="Google Shape;506;p37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7" name="Google Shape;507;p37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8" name="Google Shape;508;p37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9" name="Google Shape;509;p37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0" name="Google Shape;510;p37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1" name="Google Shape;511;p37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2" name="Google Shape;512;p37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3" name="Google Shape;513;p37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514;p37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5" name="Google Shape;515;p37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6" name="Google Shape;516;p37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37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37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519;p37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0" name="Google Shape;520;p37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1" name="Google Shape;521;p37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p37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p37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4" name="Google Shape;524;p37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5" name="Google Shape;525;p37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6" name="Google Shape;526;p37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7" name="Google Shape;527;p37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" name="Google Shape;528;p37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" name="Google Shape;529;p37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0" name="Google Shape;530;p37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1" name="Google Shape;531;p37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2" name="Google Shape;532;p37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3" name="Google Shape;533;p37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4" name="Google Shape;534;p37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5" name="Google Shape;535;p37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6" name="Google Shape;536;p37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37" name="Google Shape;537;p37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8" name="Google Shape;538;p37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2" h="3984" extrusionOk="0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9" name="Google Shape;539;p37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6014" extrusionOk="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0" name="Google Shape;540;p37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1225" extrusionOk="0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1" name="Google Shape;541;p37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648" extrusionOk="0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2" name="Google Shape;542;p37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8" h="3744" extrusionOk="0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3" name="Google Shape;543;p37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298" extrusionOk="0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4" name="Google Shape;544;p37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8" h="2216" extrusionOk="0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45" name="Google Shape;545;p37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6" name="Google Shape;546;p37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1" h="503" extrusionOk="0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7" name="Google Shape;547;p37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7" h="3298" extrusionOk="0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8" name="Google Shape;548;p37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2" h="1837" extrusionOk="0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49" name="Google Shape;549;p37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50" name="Google Shape;550;p37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1" name="Google Shape;551;p37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2" h="998" extrusionOk="0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2" name="Google Shape;552;p37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3" name="Google Shape;553;p37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4" name="Google Shape;554;p37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" h="1034" extrusionOk="0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5" name="Google Shape;555;p37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154" extrusionOk="0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6" name="Google Shape;556;p37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54" extrusionOk="0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7" name="Google Shape;557;p37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8" name="Google Shape;558;p37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37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2" h="1126" extrusionOk="0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0" name="Google Shape;560;p37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1119" extrusionOk="0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1" name="Google Shape;561;p37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2" name="Google Shape;562;p37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1062" extrusionOk="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3" name="Google Shape;563;p37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37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" h="1901" extrusionOk="0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37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1769" extrusionOk="0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37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9" h="2039" extrusionOk="0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37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901" extrusionOk="0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37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" h="1769" extrusionOk="0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9" name="Google Shape;569;p37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2039" extrusionOk="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70" name="Google Shape;570;p37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71" name="Google Shape;571;p37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76" extrusionOk="0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2" name="Google Shape;572;p37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8" h="1176" extrusionOk="0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37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1097" extrusionOk="0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37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097" extrusionOk="0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37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37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7" h="1027" extrusionOk="0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37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37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37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1735" extrusionOk="0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37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81" name="Google Shape;581;p37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82" name="Google Shape;582;p37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4" h="3453" extrusionOk="0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3" name="Google Shape;583;p37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2095" extrusionOk="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4" name="Google Shape;584;p37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7" h="5307" extrusionOk="0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5" name="Google Shape;585;p37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8" h="4083" extrusionOk="0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6" name="Google Shape;586;p37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3305" extrusionOk="0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87" name="Google Shape;587;p37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4431" extrusionOk="0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37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75" extrusionOk="0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37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" h="800" extrusionOk="0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37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78" extrusionOk="0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37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08" extrusionOk="0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37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60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37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" h="708" extrusionOk="0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p37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326" extrusionOk="0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p37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231" extrusionOk="0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37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" h="558" extrusionOk="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37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844" extrusionOk="0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p37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503" extrusionOk="0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grpSp>
              <p:nvGrpSpPr>
                <p:cNvPr id="599" name="Google Shape;599;p37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600" name="Google Shape;600;p37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4639" extrusionOk="0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1" name="Google Shape;601;p37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2" h="949" extrusionOk="0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2" name="Google Shape;602;p37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1" h="2816" extrusionOk="0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3" name="Google Shape;603;p37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149" extrusionOk="0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4" name="Google Shape;604;p37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432" extrusionOk="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5" name="Google Shape;605;p37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" h="567" extrusionOk="0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6" name="Google Shape;606;p37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52" extrusionOk="0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7" name="Google Shape;607;p37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411" extrusionOk="0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8" name="Google Shape;608;p37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3" extrusionOk="0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9" name="Google Shape;609;p37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0" h="1657" extrusionOk="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610" name="Google Shape;610;p37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11" name="Google Shape;611;p37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9" h="4964" extrusionOk="0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2" name="Google Shape;612;p37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4" h="13612" extrusionOk="0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3" name="Google Shape;613;p37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8" h="13676" extrusionOk="0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4" name="Google Shape;614;p37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444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5" name="Google Shape;615;p37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324" extrusionOk="0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6" name="Google Shape;616;p37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390" extrusionOk="0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7" name="Google Shape;617;p37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447" extrusionOk="0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8" name="Google Shape;618;p37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4620" extrusionOk="0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9" name="Google Shape;619;p37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1" h="18044" extrusionOk="0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0" name="Google Shape;620;p37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22" h="11645" extrusionOk="0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1" name="Google Shape;621;p37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11557" extrusionOk="0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2" name="Google Shape;622;p37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" h="5700" extrusionOk="0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3" name="Google Shape;623;p37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" h="5753" extrusionOk="0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4" name="Google Shape;624;p37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4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5" name="Google Shape;625;p37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114" extrusionOk="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626;p37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" h="8921" extrusionOk="0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627;p37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5" h="1672" extrusionOk="0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628;p37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2859" extrusionOk="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9" name="Google Shape;629;p37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3538" extrusionOk="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630;p37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2316" extrusionOk="0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1" name="Google Shape;631;p37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4197" extrusionOk="0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2" name="Google Shape;632;p37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8" h="1855" extrusionOk="0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3" name="Google Shape;633;p37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2506" extrusionOk="0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4" name="Google Shape;634;p37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" h="1387" extrusionOk="0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p37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005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37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35" extrusionOk="0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p37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1097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638;p37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119" extrusionOk="0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37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132" extrusionOk="0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37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1126" extrusionOk="0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37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" h="1074" extrusionOk="0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2" name="Google Shape;642;p37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062" extrusionOk="0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37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006" extrusionOk="0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37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034" extrusionOk="0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37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411" extrusionOk="0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37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326" extrusionOk="0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647;p37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4" h="17077" extrusionOk="0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8" name="Google Shape;648;p37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9370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9" name="Google Shape;649;p37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" h="16216" extrusionOk="0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37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1126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37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" h="2711" extrusionOk="0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652;p37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125" extrusionOk="0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653;p37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624" extrusionOk="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54" name="Google Shape;654;p37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55" name="Google Shape;655;p37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37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657" name="Google Shape;657;p37"/>
          <p:cNvCxnSpPr/>
          <p:nvPr/>
        </p:nvCxnSpPr>
        <p:spPr>
          <a:xfrm>
            <a:off x="1040967" y="4487133"/>
            <a:ext cx="51596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07216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1A203A03-209C-2DD6-592C-1AE89E33F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85F81F6C-7866-2D14-DB11-18F3A6E1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ViewRender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C43BAC4-3C40-A3C2-975A-4B7A1914191D}"/>
              </a:ext>
            </a:extLst>
          </p:cNvPr>
          <p:cNvSpPr/>
          <p:nvPr/>
        </p:nvSpPr>
        <p:spPr>
          <a:xfrm>
            <a:off x="782994" y="1432541"/>
            <a:ext cx="109917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/>
              <a:t>	</a:t>
            </a:r>
            <a:r>
              <a:rPr lang="ru-RU" sz="2400" dirty="0"/>
              <a:t>У класса </a:t>
            </a:r>
            <a:r>
              <a:rPr lang="ru-RU" sz="2400" dirty="0" err="1"/>
              <a:t>ViewRender</a:t>
            </a:r>
            <a:r>
              <a:rPr lang="ru-RU" sz="2400" dirty="0"/>
              <a:t> можно выделить два важнейших свойства, которые мы можем использовать:</a:t>
            </a:r>
          </a:p>
          <a:p>
            <a:pPr algn="l"/>
            <a:r>
              <a:rPr lang="ru-RU" sz="2400" dirty="0"/>
              <a:t>Control: указывает на создаваемый нативный элемент для данной платформы. В нашем случае </a:t>
            </a:r>
            <a:r>
              <a:rPr lang="ru-RU" sz="2400" dirty="0" err="1"/>
              <a:t>TextView</a:t>
            </a:r>
            <a:r>
              <a:rPr lang="ru-RU" sz="2400" dirty="0"/>
              <a:t>.</a:t>
            </a:r>
          </a:p>
          <a:p>
            <a:pPr algn="l"/>
            <a:r>
              <a:rPr lang="ru-RU" sz="2400" dirty="0" err="1"/>
              <a:t>Element</a:t>
            </a:r>
            <a:r>
              <a:rPr lang="ru-RU" sz="2400" dirty="0"/>
              <a:t>: указывает на элемент из </a:t>
            </a:r>
            <a:r>
              <a:rPr lang="ru-RU" sz="2400" dirty="0" err="1"/>
              <a:t>Xamarin.Forms</a:t>
            </a:r>
            <a:r>
              <a:rPr lang="ru-RU" sz="2400" dirty="0"/>
              <a:t>, для которого создается нативный объект. В нашем случае </a:t>
            </a:r>
            <a:r>
              <a:rPr lang="ru-RU" sz="2400" dirty="0" err="1"/>
              <a:t>HeaderView</a:t>
            </a:r>
            <a:r>
              <a:rPr lang="ru-RU" sz="2400" dirty="0"/>
              <a:t>.</a:t>
            </a:r>
          </a:p>
          <a:p>
            <a:pPr algn="l"/>
            <a:endParaRPr lang="ru-RU" sz="2400" dirty="0"/>
          </a:p>
          <a:p>
            <a:pPr algn="l"/>
            <a:r>
              <a:rPr lang="ru-RU" sz="2400" dirty="0"/>
              <a:t>И в примере выше в методе </a:t>
            </a:r>
            <a:r>
              <a:rPr lang="ru-RU" sz="2400" dirty="0" err="1"/>
              <a:t>OnElementChanged</a:t>
            </a:r>
            <a:r>
              <a:rPr lang="ru-RU" sz="2400" dirty="0"/>
              <a:t>() вначале проверяем свойство Control, которое определено в базовом классе </a:t>
            </a:r>
            <a:r>
              <a:rPr lang="ru-RU" sz="2400" dirty="0" err="1"/>
              <a:t>ViewRenderer</a:t>
            </a:r>
            <a:r>
              <a:rPr lang="ru-RU" sz="2400" dirty="0"/>
              <a:t>. Это свойство должно представлять создаваемый элемент, то есть в данном случае </a:t>
            </a:r>
            <a:r>
              <a:rPr lang="ru-RU" sz="2400" dirty="0" err="1"/>
              <a:t>TextView</a:t>
            </a:r>
            <a:r>
              <a:rPr lang="ru-RU" sz="2400" dirty="0"/>
              <a:t>.</a:t>
            </a:r>
          </a:p>
          <a:p>
            <a:pPr algn="l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33501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D77DCEDA-C40C-C2DB-8A60-E16F45B8B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D81FCDED-3132-449B-886F-D8096B097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OnElementChanged</a:t>
            </a:r>
            <a:endParaRPr lang="ru-RU" sz="3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BB47D8-C16B-2EA2-E878-F2F235271EAA}"/>
              </a:ext>
            </a:extLst>
          </p:cNvPr>
          <p:cNvSpPr/>
          <p:nvPr/>
        </p:nvSpPr>
        <p:spPr>
          <a:xfrm>
            <a:off x="782994" y="1432541"/>
            <a:ext cx="109917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/>
              <a:t>	</a:t>
            </a:r>
            <a:r>
              <a:rPr lang="ru-RU" sz="2400" dirty="0"/>
              <a:t>При первом вызове метода </a:t>
            </a:r>
            <a:r>
              <a:rPr lang="ru-RU" sz="2400" dirty="0" err="1"/>
              <a:t>OnElementChanged</a:t>
            </a:r>
            <a:r>
              <a:rPr lang="ru-RU" sz="2400" dirty="0"/>
              <a:t>() свойство Control имеет значение </a:t>
            </a:r>
            <a:r>
              <a:rPr lang="ru-RU" sz="2400" dirty="0" err="1"/>
              <a:t>null</a:t>
            </a:r>
            <a:r>
              <a:rPr lang="ru-RU" sz="2400" dirty="0"/>
              <a:t>. Поэтому нам надо создать объект </a:t>
            </a:r>
            <a:r>
              <a:rPr lang="ru-RU" sz="2400" dirty="0" err="1"/>
              <a:t>TextView</a:t>
            </a:r>
            <a:r>
              <a:rPr lang="ru-RU" sz="2400" dirty="0"/>
              <a:t>.</a:t>
            </a:r>
          </a:p>
          <a:p>
            <a:pPr algn="l"/>
            <a:r>
              <a:rPr lang="en-US" sz="2400" dirty="0"/>
              <a:t>	</a:t>
            </a:r>
            <a:r>
              <a:rPr lang="ru-RU" sz="2400" dirty="0"/>
              <a:t>Для настройки </a:t>
            </a:r>
            <a:r>
              <a:rPr lang="ru-RU" sz="2400" dirty="0" err="1"/>
              <a:t>TextView</a:t>
            </a:r>
            <a:r>
              <a:rPr lang="ru-RU" sz="2400" dirty="0"/>
              <a:t> мы можем применять различные его свойства и методы. В данном случае устанавливается свойство Text, а также зеленый цвет текста и высота шрифта в 25 единиц.</a:t>
            </a:r>
          </a:p>
          <a:p>
            <a:pPr algn="l"/>
            <a:r>
              <a:rPr lang="en-US" sz="2400" dirty="0"/>
              <a:t>	</a:t>
            </a:r>
            <a:r>
              <a:rPr lang="ru-RU" sz="2400" dirty="0"/>
              <a:t>После его создания объект передается в метод </a:t>
            </a:r>
            <a:r>
              <a:rPr lang="ru-RU" sz="2400" dirty="0" err="1"/>
              <a:t>SetNativeControl</a:t>
            </a:r>
            <a:r>
              <a:rPr lang="ru-RU" sz="2400" dirty="0"/>
              <a:t>(). После этого устанавливается свойство Control, которое в качестве значения приобретает созданный </a:t>
            </a:r>
            <a:r>
              <a:rPr lang="ru-RU" sz="2400" dirty="0" err="1"/>
              <a:t>TextView</a:t>
            </a:r>
            <a:r>
              <a:rPr lang="ru-RU" sz="2400" dirty="0"/>
              <a:t>.</a:t>
            </a:r>
          </a:p>
          <a:p>
            <a:pPr algn="l"/>
            <a:r>
              <a:rPr lang="ru-RU" sz="2400" dirty="0"/>
              <a:t>Теперь если мы запустим приложение на </a:t>
            </a:r>
            <a:r>
              <a:rPr lang="ru-RU" sz="2400" dirty="0" err="1"/>
              <a:t>Android</a:t>
            </a:r>
            <a:r>
              <a:rPr lang="ru-RU" sz="2400" dirty="0"/>
              <a:t>, то увидим наш элемент </a:t>
            </a:r>
            <a:r>
              <a:rPr lang="ru-RU" sz="2400" dirty="0" err="1"/>
              <a:t>HeaderView</a:t>
            </a:r>
            <a:r>
              <a:rPr lang="ru-RU" sz="2400" dirty="0"/>
              <a:t>, за которым фактически будет скрываться нативный элемент </a:t>
            </a:r>
            <a:r>
              <a:rPr lang="ru-RU" sz="2400" dirty="0" err="1"/>
              <a:t>TextView</a:t>
            </a:r>
            <a:r>
              <a:rPr lang="ru-RU" sz="2400" dirty="0"/>
              <a:t>.</a:t>
            </a:r>
          </a:p>
          <a:p>
            <a:pPr algn="l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21710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203AAA73-0884-ECA7-DAF5-8631347FC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BD0DF4A8-21B7-8EF8-C0AE-E9B7C2369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Интерфейс приложения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D620CD-9301-6D0A-E92C-4404A4BEF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40" y="1356967"/>
            <a:ext cx="2916555" cy="518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2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4AE688E0-433E-FD7A-C63E-72BEEECD5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E34E6F5-B095-F017-0C48-335EB80C8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Выполните задание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77CF14F-F536-3B66-0F31-B2D13119960B}"/>
              </a:ext>
            </a:extLst>
          </p:cNvPr>
          <p:cNvSpPr/>
          <p:nvPr/>
        </p:nvSpPr>
        <p:spPr>
          <a:xfrm>
            <a:off x="727788" y="1437357"/>
            <a:ext cx="109917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Задание: Создать </a:t>
            </a:r>
            <a:r>
              <a:rPr lang="ru-RU" sz="2400" dirty="0" err="1"/>
              <a:t>кастомный</a:t>
            </a:r>
            <a:r>
              <a:rPr lang="ru-RU" sz="2400" dirty="0"/>
              <a:t> компонент </a:t>
            </a:r>
            <a:r>
              <a:rPr lang="ru-RU" sz="2400" dirty="0" err="1"/>
              <a:t>HeaderView</a:t>
            </a:r>
            <a:r>
              <a:rPr lang="ru-RU" sz="2400" dirty="0"/>
              <a:t>, который: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Показывает текст заголовка (например, название приложения или раздела) с анимацией появления (</a:t>
            </a:r>
            <a:r>
              <a:rPr lang="ru-RU" sz="2400" dirty="0" err="1"/>
              <a:t>fade-in</a:t>
            </a:r>
            <a:r>
              <a:rPr lang="ru-RU" sz="2400" dirty="0"/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Реагирует на нажатие или долгий тап пользователей и меняет свой текст, цвет, или запускает дополнительную анимацию.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По-прежнему выглядит по-разному на каждой платформе (</a:t>
            </a:r>
            <a:r>
              <a:rPr lang="ru-RU" sz="2400" dirty="0" err="1"/>
              <a:t>Android</a:t>
            </a:r>
            <a:r>
              <a:rPr lang="ru-RU" sz="2400" dirty="0"/>
              <a:t>, </a:t>
            </a:r>
            <a:r>
              <a:rPr lang="ru-RU" sz="2400" dirty="0" err="1"/>
              <a:t>iOS</a:t>
            </a:r>
            <a:r>
              <a:rPr lang="ru-RU" sz="2400" dirty="0"/>
              <a:t>, UWP), чтобы подчеркивать уникальность платформ.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Цель задания: Научиться работать с рендерерами для создания </a:t>
            </a:r>
            <a:r>
              <a:rPr lang="ru-RU" sz="2400" dirty="0" err="1"/>
              <a:t>кастомных</a:t>
            </a:r>
            <a:r>
              <a:rPr lang="ru-RU" sz="2400" dirty="0"/>
              <a:t> элементов с анимациями и интерактивностью.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228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Рендеринг</a:t>
            </a:r>
            <a:r>
              <a:rPr lang="ru-RU" dirty="0"/>
              <a:t> </a:t>
            </a:r>
            <a:r>
              <a:rPr lang="ru-RU" sz="3600" dirty="0"/>
              <a:t>элементов управления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27788" y="1437357"/>
            <a:ext cx="105042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За визуализацию элементов управления в </a:t>
            </a:r>
            <a:r>
              <a:rPr lang="ru-RU" sz="2000" dirty="0" err="1"/>
              <a:t>Xamarin</a:t>
            </a:r>
            <a:r>
              <a:rPr lang="ru-RU" sz="2000" dirty="0"/>
              <a:t> </a:t>
            </a:r>
            <a:r>
              <a:rPr lang="ru-RU" sz="2000" dirty="0" err="1"/>
              <a:t>Forms</a:t>
            </a:r>
            <a:r>
              <a:rPr lang="ru-RU" sz="2000" dirty="0"/>
              <a:t> на конкретных платформах отвечают специальные классы - рендереры (</a:t>
            </a:r>
            <a:r>
              <a:rPr lang="ru-RU" sz="2000" dirty="0" err="1"/>
              <a:t>renderer</a:t>
            </a:r>
            <a:r>
              <a:rPr lang="ru-RU" sz="2000" dirty="0"/>
              <a:t>). Например, для рендеринга </a:t>
            </a:r>
            <a:r>
              <a:rPr lang="ru-RU" sz="2000" dirty="0" err="1"/>
              <a:t>элемета</a:t>
            </a:r>
            <a:r>
              <a:rPr lang="ru-RU" sz="2000" dirty="0"/>
              <a:t> </a:t>
            </a:r>
            <a:r>
              <a:rPr lang="ru-RU" sz="2000" dirty="0" err="1"/>
              <a:t>Button</a:t>
            </a:r>
            <a:r>
              <a:rPr lang="ru-RU" sz="2000" dirty="0"/>
              <a:t> предназначен класс </a:t>
            </a:r>
            <a:r>
              <a:rPr lang="ru-RU" sz="2000" dirty="0" err="1"/>
              <a:t>ButtonRenderer</a:t>
            </a:r>
            <a:r>
              <a:rPr lang="ru-RU" sz="2000" dirty="0"/>
              <a:t>, для элемента Label - класс </a:t>
            </a:r>
            <a:r>
              <a:rPr lang="ru-RU" sz="2000" dirty="0" err="1"/>
              <a:t>LabelRenderer</a:t>
            </a:r>
            <a:r>
              <a:rPr lang="ru-RU" sz="2000" dirty="0"/>
              <a:t> и так далее. По соглашениям о наименовании класс рендерера называется по имени класса элемента плюс суффикс "</a:t>
            </a:r>
            <a:r>
              <a:rPr lang="ru-RU" sz="2000" dirty="0" err="1"/>
              <a:t>Renderer</a:t>
            </a:r>
            <a:r>
              <a:rPr lang="ru-RU" sz="2000" dirty="0"/>
              <a:t>".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Для каждой платформы есть своя реализация классов рендереров, которая опирается на нативные элементы управления, которые имеются на платформе. Так, элемент Label, доступный в </a:t>
            </a:r>
            <a:r>
              <a:rPr lang="ru-RU" sz="2000" dirty="0" err="1"/>
              <a:t>Xamarin.Forms</a:t>
            </a:r>
            <a:r>
              <a:rPr lang="ru-RU" sz="2000" dirty="0"/>
              <a:t>, по факту отсутствует на </a:t>
            </a:r>
            <a:r>
              <a:rPr lang="ru-RU" sz="2000" dirty="0" err="1"/>
              <a:t>iOS</a:t>
            </a:r>
            <a:r>
              <a:rPr lang="ru-RU" sz="2000" dirty="0"/>
              <a:t>, </a:t>
            </a:r>
            <a:r>
              <a:rPr lang="ru-RU" sz="2000" dirty="0" err="1"/>
              <a:t>Android</a:t>
            </a:r>
            <a:r>
              <a:rPr lang="ru-RU" sz="2000" dirty="0"/>
              <a:t>, UWP. Зато на </a:t>
            </a:r>
            <a:r>
              <a:rPr lang="ru-RU" sz="2000" dirty="0" err="1"/>
              <a:t>iOS</a:t>
            </a:r>
            <a:r>
              <a:rPr lang="ru-RU" sz="2000" dirty="0"/>
              <a:t> есть элемент со схожей функциональностью - </a:t>
            </a:r>
            <a:r>
              <a:rPr lang="ru-RU" sz="2000" dirty="0" err="1"/>
              <a:t>UILabel</a:t>
            </a:r>
            <a:r>
              <a:rPr lang="ru-RU" sz="2000" dirty="0"/>
              <a:t>. Также на </a:t>
            </a:r>
            <a:r>
              <a:rPr lang="ru-RU" sz="2000" dirty="0" err="1"/>
              <a:t>Android</a:t>
            </a:r>
            <a:r>
              <a:rPr lang="ru-RU" sz="2000" dirty="0"/>
              <a:t> есть похожий элемент - </a:t>
            </a:r>
            <a:r>
              <a:rPr lang="ru-RU" sz="2000" dirty="0" err="1"/>
              <a:t>TextView</a:t>
            </a:r>
            <a:r>
              <a:rPr lang="ru-RU" sz="2000" dirty="0"/>
              <a:t>. На UWP есть аналогичный элемент - </a:t>
            </a:r>
            <a:r>
              <a:rPr lang="ru-RU" sz="2000" dirty="0" err="1"/>
              <a:t>TextBlock</a:t>
            </a:r>
            <a:r>
              <a:rPr lang="ru-RU" sz="2000" dirty="0"/>
              <a:t>. И задача рендерера для элемента Label использовать нужный нативный элемент для рендеринга Label.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8825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30B6F01F-9633-9C7A-E2CE-663072A60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9AB1C31D-AC1C-27AD-F9D2-B3BF3E334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Рендеринг элементов управления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55E7D5E-17DB-32A9-1F25-4ABD3931E887}"/>
              </a:ext>
            </a:extLst>
          </p:cNvPr>
          <p:cNvSpPr/>
          <p:nvPr/>
        </p:nvSpPr>
        <p:spPr>
          <a:xfrm>
            <a:off x="727788" y="1437357"/>
            <a:ext cx="105042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При создании своего рендерера у нас есть три различные стратегии: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Создание с нуля нового класса для элемента управления и рендерера для него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Наследования от уже имеющегося класса элемента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Создание своего рендерера имеющегося элемента</a:t>
            </a:r>
          </a:p>
          <a:p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1485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BAFA2DB7-B236-89A3-A1B9-73ACF2429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1A684C2-40D1-092A-300B-B2C3208C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Рендеринг элементов управления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32CB1E4-D371-09DF-F9CD-2DD3505E41B4}"/>
              </a:ext>
            </a:extLst>
          </p:cNvPr>
          <p:cNvSpPr/>
          <p:nvPr/>
        </p:nvSpPr>
        <p:spPr>
          <a:xfrm>
            <a:off x="727788" y="1437357"/>
            <a:ext cx="109917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Так, создадим новый элемент и для него рендерер. Вначале добавим в главный проект новый класс, который назовем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-apple-system"/>
              </a:rPr>
              <a:t>HeaderView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:</a:t>
            </a:r>
          </a:p>
          <a:p>
            <a:pPr algn="l"/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using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-apple-system"/>
              </a:rPr>
              <a:t>Xamarin.Forms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;</a:t>
            </a:r>
          </a:p>
          <a:p>
            <a:pPr algn="l"/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</a:p>
          <a:p>
            <a:pPr algn="l"/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namespace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-apple-system"/>
              </a:rPr>
              <a:t>HelloApp</a:t>
            </a:r>
            <a:endParaRPr lang="en-US" sz="2800" b="1" i="1" dirty="0">
              <a:solidFill>
                <a:srgbClr val="000000"/>
              </a:solidFill>
              <a:effectLst/>
              <a:latin typeface="-apple-system"/>
            </a:endParaRPr>
          </a:p>
          <a:p>
            <a:pPr algn="l"/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{</a:t>
            </a:r>
          </a:p>
          <a:p>
            <a:pPr algn="l"/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    public class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-apple-system"/>
              </a:rPr>
              <a:t>HeaderView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 : View</a:t>
            </a:r>
          </a:p>
          <a:p>
            <a:pPr algn="l"/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    { }</a:t>
            </a:r>
          </a:p>
          <a:p>
            <a:pPr algn="l"/>
            <a:r>
              <a:rPr lang="en-US" sz="2800" b="1" i="1" dirty="0">
                <a:solidFill>
                  <a:srgbClr val="000000"/>
                </a:solidFill>
                <a:effectLst/>
                <a:latin typeface="-apple-system"/>
              </a:rPr>
              <a:t>}</a:t>
            </a:r>
            <a:endParaRPr lang="ru-RU" sz="2800" b="1" i="1" dirty="0">
              <a:solidFill>
                <a:srgbClr val="000000"/>
              </a:solidFill>
              <a:effectLst/>
              <a:latin typeface="-apple-system"/>
            </a:endParaRPr>
          </a:p>
          <a:p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554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Рендеринг элементов управления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27788" y="1437357"/>
            <a:ext cx="109917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Пусть данный элемент будет выполнять функцию заголовка.</a:t>
            </a:r>
          </a:p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Для создания своего элемента нам надо унаследовать свой класс от класса 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-apple-system"/>
              </a:rPr>
              <a:t>View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. Больше пока нам ничего не потребуется.</a:t>
            </a:r>
          </a:p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После этого мы уже можем использовать данный класс на странице. Например:</a:t>
            </a:r>
          </a:p>
          <a:p>
            <a:r>
              <a:rPr lang="en-US" sz="2400" dirty="0"/>
              <a:t>public partial class </a:t>
            </a:r>
            <a:r>
              <a:rPr lang="en-US" sz="2400" dirty="0" err="1"/>
              <a:t>MainPage</a:t>
            </a:r>
            <a:r>
              <a:rPr lang="en-US" sz="2400" dirty="0"/>
              <a:t> : </a:t>
            </a:r>
            <a:r>
              <a:rPr lang="en-US" sz="2400" dirty="0" err="1"/>
              <a:t>ContentPage</a:t>
            </a:r>
            <a:endParaRPr lang="ru-RU" sz="2400" dirty="0"/>
          </a:p>
          <a:p>
            <a:r>
              <a:rPr lang="en-US" sz="2400" dirty="0"/>
              <a:t>{    </a:t>
            </a:r>
            <a:endParaRPr lang="ru-RU" sz="2400" dirty="0"/>
          </a:p>
          <a:p>
            <a:r>
              <a:rPr lang="ru-RU" sz="2400" dirty="0"/>
              <a:t>	</a:t>
            </a:r>
            <a:r>
              <a:rPr lang="en-US" sz="2400" dirty="0"/>
              <a:t>public </a:t>
            </a:r>
            <a:r>
              <a:rPr lang="en-US" sz="2400" dirty="0" err="1"/>
              <a:t>MainPage</a:t>
            </a:r>
            <a:r>
              <a:rPr lang="en-US" sz="2400" dirty="0"/>
              <a:t>()    </a:t>
            </a:r>
            <a:endParaRPr lang="ru-RU" sz="2400" dirty="0"/>
          </a:p>
          <a:p>
            <a:r>
              <a:rPr lang="ru-RU" sz="2400" dirty="0"/>
              <a:t>	</a:t>
            </a:r>
            <a:r>
              <a:rPr lang="en-US" sz="2400" dirty="0"/>
              <a:t>{        </a:t>
            </a:r>
            <a:endParaRPr lang="ru-RU" sz="2400" dirty="0"/>
          </a:p>
          <a:p>
            <a:r>
              <a:rPr lang="ru-RU" sz="2400" dirty="0"/>
              <a:t>		</a:t>
            </a:r>
            <a:r>
              <a:rPr lang="en-US" sz="2400" dirty="0"/>
              <a:t>Content = new </a:t>
            </a:r>
            <a:r>
              <a:rPr lang="en-US" sz="2400" dirty="0" err="1"/>
              <a:t>HeaderView</a:t>
            </a:r>
            <a:r>
              <a:rPr lang="en-US" sz="2400" dirty="0"/>
              <a:t>();    </a:t>
            </a:r>
            <a:endParaRPr lang="ru-RU" sz="2400" dirty="0"/>
          </a:p>
          <a:p>
            <a:r>
              <a:rPr lang="ru-RU" sz="2400" dirty="0"/>
              <a:t>	</a:t>
            </a:r>
            <a:r>
              <a:rPr lang="en-US" sz="2400" dirty="0"/>
              <a:t>}</a:t>
            </a:r>
            <a:endParaRPr lang="ru-RU" sz="2400" dirty="0"/>
          </a:p>
          <a:p>
            <a:r>
              <a:rPr lang="en-US" sz="2400" dirty="0"/>
              <a:t>}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33993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572432EB-D958-B7D7-419B-21AE8AAD9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3854A359-6CFE-7556-2E6A-A13BE20D1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Рендеринг элементов управления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2809C13-62B8-2A39-9453-484336532E51}"/>
              </a:ext>
            </a:extLst>
          </p:cNvPr>
          <p:cNvSpPr/>
          <p:nvPr/>
        </p:nvSpPr>
        <p:spPr>
          <a:xfrm>
            <a:off x="727788" y="1437357"/>
            <a:ext cx="109917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Или в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-apple-system"/>
              </a:rPr>
              <a:t>xaml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-apple-system"/>
              </a:rPr>
              <a:t>:</a:t>
            </a:r>
          </a:p>
          <a:p>
            <a:br>
              <a:rPr lang="en-US" sz="2800" dirty="0"/>
            </a:br>
            <a:r>
              <a:rPr lang="en-US" sz="2800" dirty="0"/>
              <a:t>&lt;?xml version="1.0" encoding="utf-8" ?&gt;</a:t>
            </a:r>
          </a:p>
          <a:p>
            <a:r>
              <a:rPr lang="en-US" sz="2800" dirty="0"/>
              <a:t>&lt;</a:t>
            </a:r>
            <a:r>
              <a:rPr lang="en-US" sz="2800" dirty="0" err="1"/>
              <a:t>ContentPage</a:t>
            </a:r>
            <a:r>
              <a:rPr lang="en-US" sz="2800" dirty="0"/>
              <a:t> </a:t>
            </a:r>
            <a:r>
              <a:rPr lang="en-US" sz="2800" dirty="0" err="1"/>
              <a:t>xmlns</a:t>
            </a:r>
            <a:r>
              <a:rPr lang="en-US" sz="2800" dirty="0"/>
              <a:t>="http://xamarin.com/schemas/2014/forms"</a:t>
            </a:r>
          </a:p>
          <a:p>
            <a:r>
              <a:rPr lang="en-US" sz="2800" dirty="0"/>
              <a:t>             </a:t>
            </a:r>
            <a:r>
              <a:rPr lang="en-US" sz="2800" dirty="0" err="1"/>
              <a:t>xmlns:x</a:t>
            </a:r>
            <a:r>
              <a:rPr lang="en-US" sz="2800" dirty="0"/>
              <a:t>="http://schemas.microsoft.com/</a:t>
            </a:r>
            <a:r>
              <a:rPr lang="en-US" sz="2800" dirty="0" err="1"/>
              <a:t>winfx</a:t>
            </a:r>
            <a:r>
              <a:rPr lang="en-US" sz="2800" dirty="0"/>
              <a:t>/2009/</a:t>
            </a:r>
            <a:r>
              <a:rPr lang="en-US" sz="2800" dirty="0" err="1"/>
              <a:t>xaml</a:t>
            </a:r>
            <a:r>
              <a:rPr lang="en-US" sz="2800" dirty="0"/>
              <a:t>"</a:t>
            </a:r>
          </a:p>
          <a:p>
            <a:r>
              <a:rPr lang="en-US" sz="2800" dirty="0"/>
              <a:t>             </a:t>
            </a:r>
            <a:r>
              <a:rPr lang="en-US" sz="2800" dirty="0" err="1"/>
              <a:t>xmlns:local</a:t>
            </a:r>
            <a:r>
              <a:rPr lang="en-US" sz="2800" dirty="0"/>
              <a:t>="</a:t>
            </a:r>
            <a:r>
              <a:rPr lang="en-US" sz="2800" dirty="0" err="1"/>
              <a:t>clr-namespace:HelloApp;assembly</a:t>
            </a:r>
            <a:r>
              <a:rPr lang="en-US" sz="2800" dirty="0"/>
              <a:t>=</a:t>
            </a:r>
            <a:r>
              <a:rPr lang="en-US" sz="2800" dirty="0" err="1"/>
              <a:t>HelloApp</a:t>
            </a:r>
            <a:r>
              <a:rPr lang="en-US" sz="2800" dirty="0"/>
              <a:t>"</a:t>
            </a:r>
          </a:p>
          <a:p>
            <a:r>
              <a:rPr lang="en-US" sz="2800" dirty="0"/>
              <a:t>             x:Class="HelloApp.MainPage"&gt;</a:t>
            </a:r>
          </a:p>
          <a:p>
            <a:r>
              <a:rPr lang="en-US" sz="2800" dirty="0"/>
              <a:t>  &lt;</a:t>
            </a:r>
            <a:r>
              <a:rPr lang="en-US" sz="2800" dirty="0" err="1"/>
              <a:t>local:HeaderView</a:t>
            </a:r>
            <a:r>
              <a:rPr lang="en-US" sz="2800" dirty="0"/>
              <a:t>&gt;&lt;/</a:t>
            </a:r>
            <a:r>
              <a:rPr lang="en-US" sz="2800" dirty="0" err="1"/>
              <a:t>local:HeaderView</a:t>
            </a:r>
            <a:r>
              <a:rPr lang="en-US" sz="2800" dirty="0"/>
              <a:t>&gt;</a:t>
            </a:r>
          </a:p>
          <a:p>
            <a:r>
              <a:rPr lang="en-US" sz="2800" dirty="0"/>
              <a:t>&lt;/</a:t>
            </a:r>
            <a:r>
              <a:rPr lang="en-US" sz="2800" dirty="0" err="1"/>
              <a:t>ContentPage</a:t>
            </a:r>
            <a:r>
              <a:rPr lang="en-US" sz="2800" dirty="0"/>
              <a:t>&gt;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09117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29CBD69C-7EB3-D748-958A-78290C2A7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115129BC-5C10-55CA-2AAE-C66E88439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Рендеринг элементов управления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2900909-0658-ED99-389E-C8E85C445AFF}"/>
              </a:ext>
            </a:extLst>
          </p:cNvPr>
          <p:cNvSpPr/>
          <p:nvPr/>
        </p:nvSpPr>
        <p:spPr>
          <a:xfrm>
            <a:off x="727788" y="1437357"/>
            <a:ext cx="109917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500" b="0" i="0" dirty="0">
                <a:solidFill>
                  <a:srgbClr val="000000"/>
                </a:solidFill>
                <a:effectLst/>
                <a:latin typeface="-apple-system"/>
              </a:rPr>
              <a:t>	При запуске приложения </a:t>
            </a:r>
            <a:r>
              <a:rPr lang="ru-RU" sz="2500" b="0" i="0" dirty="0" err="1">
                <a:solidFill>
                  <a:srgbClr val="000000"/>
                </a:solidFill>
                <a:effectLst/>
                <a:latin typeface="-apple-system"/>
              </a:rPr>
              <a:t>Xamarin.Forms</a:t>
            </a:r>
            <a:r>
              <a:rPr lang="ru-RU" sz="2500" b="0" i="0" dirty="0">
                <a:solidFill>
                  <a:srgbClr val="000000"/>
                </a:solidFill>
                <a:effectLst/>
                <a:latin typeface="-apple-system"/>
              </a:rPr>
              <a:t> использует механизм рефлексии для поиска в загруженных библиотеках атрибута </a:t>
            </a:r>
            <a:r>
              <a:rPr lang="ru-RU" sz="2500" b="1" i="0" dirty="0" err="1">
                <a:solidFill>
                  <a:srgbClr val="000000"/>
                </a:solidFill>
                <a:effectLst/>
                <a:latin typeface="-apple-system"/>
              </a:rPr>
              <a:t>ExportRenderer</a:t>
            </a:r>
            <a:r>
              <a:rPr lang="ru-RU" sz="2500" b="0" i="0" dirty="0">
                <a:solidFill>
                  <a:srgbClr val="000000"/>
                </a:solidFill>
                <a:effectLst/>
                <a:latin typeface="-apple-system"/>
              </a:rPr>
              <a:t>. Данный атрибут указывает на наличие рендерера для элемента </a:t>
            </a:r>
            <a:r>
              <a:rPr lang="ru-RU" sz="2500" b="0" i="0" dirty="0" err="1">
                <a:solidFill>
                  <a:srgbClr val="000000"/>
                </a:solidFill>
                <a:effectLst/>
                <a:latin typeface="-apple-system"/>
              </a:rPr>
              <a:t>Xamarin.Forms</a:t>
            </a:r>
            <a:r>
              <a:rPr lang="ru-RU" sz="2500" b="0" i="0" dirty="0">
                <a:solidFill>
                  <a:srgbClr val="000000"/>
                </a:solidFill>
                <a:effectLst/>
                <a:latin typeface="-apple-system"/>
              </a:rPr>
              <a:t>.</a:t>
            </a:r>
          </a:p>
          <a:p>
            <a:pPr algn="l"/>
            <a:r>
              <a:rPr lang="ru-RU" sz="2500" b="0" i="0" dirty="0">
                <a:solidFill>
                  <a:srgbClr val="000000"/>
                </a:solidFill>
                <a:effectLst/>
                <a:latin typeface="-apple-system"/>
              </a:rPr>
              <a:t>	При этом важно понимать, что мы не можем создать какой-то общий рендерер сразу для всех платформ. На каждой платформе есть свой набор визуальных элементов, свои механизмы для их создания, и наша задача - задействовать эти элементы для каждой из платформ при определении рендерера. Поэтому при создании рендерера могут потребоваться знания о том, какие элементы доступны на той или иной платформе, как они работают и т.д.</a:t>
            </a:r>
          </a:p>
          <a:p>
            <a:br>
              <a:rPr lang="ru-RU" sz="2500" dirty="0"/>
            </a:b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36951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DCA877F5-5590-3F3E-4615-F3E1093F6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E870CBCD-F8E4-BB36-8A6A-127B6E3A1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HeaderViewRenderer</a:t>
            </a:r>
            <a:endParaRPr lang="ru-RU" sz="3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EFA3CB-734B-5421-7CA5-3AEF2E3909CF}"/>
              </a:ext>
            </a:extLst>
          </p:cNvPr>
          <p:cNvSpPr/>
          <p:nvPr/>
        </p:nvSpPr>
        <p:spPr>
          <a:xfrm>
            <a:off x="438228" y="1437357"/>
            <a:ext cx="1099177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900" b="1" dirty="0"/>
              <a:t>Итак, добавим в проект для </a:t>
            </a:r>
            <a:r>
              <a:rPr lang="ru-RU" sz="1900" b="1" dirty="0" err="1"/>
              <a:t>Android</a:t>
            </a:r>
            <a:r>
              <a:rPr lang="ru-RU" sz="1900" b="1" dirty="0"/>
              <a:t> новый класс, который назовем </a:t>
            </a:r>
            <a:r>
              <a:rPr lang="ru-RU" sz="1900" b="1" dirty="0" err="1"/>
              <a:t>HeaderViewRenderer</a:t>
            </a:r>
            <a:r>
              <a:rPr lang="ru-RU" sz="1900" b="1" dirty="0"/>
              <a:t>. Отрывок кода</a:t>
            </a:r>
            <a:r>
              <a:rPr lang="en-US" sz="1900" b="1" dirty="0"/>
              <a:t>:</a:t>
            </a:r>
          </a:p>
          <a:p>
            <a:pPr algn="l"/>
            <a:r>
              <a:rPr lang="en-US" sz="1900" dirty="0"/>
              <a:t> protected override void </a:t>
            </a:r>
            <a:r>
              <a:rPr lang="en-US" sz="1900" dirty="0" err="1"/>
              <a:t>OnElementChanged</a:t>
            </a:r>
            <a:r>
              <a:rPr lang="en-US" sz="1900" dirty="0"/>
              <a:t>(</a:t>
            </a:r>
            <a:r>
              <a:rPr lang="en-US" sz="1900" dirty="0" err="1"/>
              <a:t>ElementChangedEventArgs</a:t>
            </a:r>
            <a:r>
              <a:rPr lang="en-US" sz="1900" dirty="0"/>
              <a:t>&lt;</a:t>
            </a:r>
            <a:r>
              <a:rPr lang="en-US" sz="1900" dirty="0" err="1"/>
              <a:t>HeaderView</a:t>
            </a:r>
            <a:r>
              <a:rPr lang="en-US" sz="1900" dirty="0"/>
              <a:t>&gt; </a:t>
            </a:r>
            <a:r>
              <a:rPr lang="en-US" sz="1900" dirty="0" err="1"/>
              <a:t>args</a:t>
            </a:r>
            <a:r>
              <a:rPr lang="en-US" sz="1900" dirty="0"/>
              <a:t>)</a:t>
            </a:r>
          </a:p>
          <a:p>
            <a:pPr algn="l"/>
            <a:r>
              <a:rPr lang="en-US" sz="1900" dirty="0"/>
              <a:t>        {</a:t>
            </a:r>
          </a:p>
          <a:p>
            <a:pPr algn="l"/>
            <a:r>
              <a:rPr lang="en-US" sz="1900" dirty="0"/>
              <a:t>            </a:t>
            </a:r>
            <a:r>
              <a:rPr lang="en-US" sz="1900" dirty="0" err="1"/>
              <a:t>base.OnElementChanged</a:t>
            </a:r>
            <a:r>
              <a:rPr lang="en-US" sz="1900" dirty="0"/>
              <a:t>(</a:t>
            </a:r>
            <a:r>
              <a:rPr lang="en-US" sz="1900" dirty="0" err="1"/>
              <a:t>args</a:t>
            </a:r>
            <a:r>
              <a:rPr lang="en-US" sz="1900" dirty="0"/>
              <a:t>);</a:t>
            </a:r>
          </a:p>
          <a:p>
            <a:pPr algn="l"/>
            <a:r>
              <a:rPr lang="en-US" sz="1900" dirty="0"/>
              <a:t>            if (Control == null)</a:t>
            </a:r>
          </a:p>
          <a:p>
            <a:pPr algn="l"/>
            <a:r>
              <a:rPr lang="en-US" sz="1900" dirty="0"/>
              <a:t>            {</a:t>
            </a:r>
          </a:p>
          <a:p>
            <a:pPr algn="l"/>
            <a:r>
              <a:rPr lang="en-US" sz="1900" dirty="0"/>
              <a:t>                // </a:t>
            </a:r>
            <a:r>
              <a:rPr lang="ru-RU" sz="1900" dirty="0"/>
              <a:t>создаем и настраиваем элемент</a:t>
            </a:r>
          </a:p>
          <a:p>
            <a:pPr algn="l"/>
            <a:r>
              <a:rPr lang="ru-RU" sz="1900" dirty="0"/>
              <a:t>                </a:t>
            </a:r>
            <a:r>
              <a:rPr lang="en-US" sz="1900" dirty="0" err="1"/>
              <a:t>TextView</a:t>
            </a:r>
            <a:r>
              <a:rPr lang="en-US" sz="1900" dirty="0"/>
              <a:t> </a:t>
            </a:r>
            <a:r>
              <a:rPr lang="en-US" sz="1900" dirty="0" err="1"/>
              <a:t>textView</a:t>
            </a:r>
            <a:r>
              <a:rPr lang="en-US" sz="1900" dirty="0"/>
              <a:t> = new </a:t>
            </a:r>
            <a:r>
              <a:rPr lang="en-US" sz="1900" dirty="0" err="1"/>
              <a:t>TextView</a:t>
            </a:r>
            <a:r>
              <a:rPr lang="en-US" sz="1900" dirty="0"/>
              <a:t>(Context);</a:t>
            </a:r>
          </a:p>
          <a:p>
            <a:pPr algn="l"/>
            <a:r>
              <a:rPr lang="en-US" sz="1900" dirty="0"/>
              <a:t>                </a:t>
            </a:r>
            <a:r>
              <a:rPr lang="en-US" sz="1900" dirty="0" err="1"/>
              <a:t>textView.SetTextColor</a:t>
            </a:r>
            <a:r>
              <a:rPr lang="en-US" sz="1900" dirty="0"/>
              <a:t>(</a:t>
            </a:r>
            <a:r>
              <a:rPr lang="en-US" sz="1900" dirty="0" err="1"/>
              <a:t>Android.Graphics.Color.DarkGreen</a:t>
            </a:r>
            <a:r>
              <a:rPr lang="en-US" sz="1900" dirty="0"/>
              <a:t>);</a:t>
            </a:r>
          </a:p>
          <a:p>
            <a:pPr algn="l"/>
            <a:r>
              <a:rPr lang="en-US" sz="1900" dirty="0"/>
              <a:t>                </a:t>
            </a:r>
            <a:r>
              <a:rPr lang="en-US" sz="1900" dirty="0" err="1"/>
              <a:t>textView.Text</a:t>
            </a:r>
            <a:r>
              <a:rPr lang="en-US" sz="1900" dirty="0"/>
              <a:t> = "Android";</a:t>
            </a:r>
          </a:p>
          <a:p>
            <a:pPr algn="l"/>
            <a:r>
              <a:rPr lang="en-US" sz="1900" dirty="0"/>
              <a:t>                </a:t>
            </a:r>
            <a:r>
              <a:rPr lang="en-US" sz="1900" dirty="0" err="1"/>
              <a:t>textView.SetTextSize</a:t>
            </a:r>
            <a:r>
              <a:rPr lang="en-US" sz="1900" dirty="0"/>
              <a:t>(</a:t>
            </a:r>
            <a:r>
              <a:rPr lang="en-US" sz="1900" dirty="0" err="1"/>
              <a:t>ComplexUnitType.Dip</a:t>
            </a:r>
            <a:r>
              <a:rPr lang="en-US" sz="1900" dirty="0"/>
              <a:t>, 28);</a:t>
            </a:r>
          </a:p>
          <a:p>
            <a:pPr algn="l"/>
            <a:r>
              <a:rPr lang="en-US" sz="1900" dirty="0"/>
              <a:t> </a:t>
            </a:r>
          </a:p>
          <a:p>
            <a:pPr algn="l"/>
            <a:r>
              <a:rPr lang="en-US" sz="1900" dirty="0"/>
              <a:t>                // </a:t>
            </a:r>
            <a:r>
              <a:rPr lang="ru-RU" sz="1900" dirty="0"/>
              <a:t>устанавливаем элемент для класса из главного проекта</a:t>
            </a:r>
          </a:p>
          <a:p>
            <a:pPr algn="l"/>
            <a:r>
              <a:rPr lang="ru-RU" sz="1900" dirty="0"/>
              <a:t>                </a:t>
            </a:r>
            <a:r>
              <a:rPr lang="en-US" sz="1900" dirty="0" err="1"/>
              <a:t>SetNativeControl</a:t>
            </a:r>
            <a:r>
              <a:rPr lang="en-US" sz="1900" dirty="0"/>
              <a:t>(</a:t>
            </a:r>
            <a:r>
              <a:rPr lang="en-US" sz="1900" dirty="0" err="1"/>
              <a:t>textView</a:t>
            </a:r>
            <a:r>
              <a:rPr lang="en-US" sz="1900" dirty="0"/>
              <a:t>);</a:t>
            </a:r>
          </a:p>
          <a:p>
            <a:pPr algn="l"/>
            <a:r>
              <a:rPr lang="en-US" sz="1900" dirty="0"/>
              <a:t>            }</a:t>
            </a:r>
          </a:p>
          <a:p>
            <a:pPr algn="l"/>
            <a:r>
              <a:rPr lang="en-US" sz="1900" dirty="0"/>
              <a:t>        }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1091561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77910F14-84C7-EFD4-CC1C-353AD0E90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277B2F45-0D77-89B6-EFEF-EEE382E80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ExportRenderer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52CA05A-A83A-7210-2C92-3DA3B4D4C131}"/>
              </a:ext>
            </a:extLst>
          </p:cNvPr>
          <p:cNvSpPr/>
          <p:nvPr/>
        </p:nvSpPr>
        <p:spPr>
          <a:xfrm>
            <a:off x="782994" y="1432541"/>
            <a:ext cx="109917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200" dirty="0"/>
              <a:t>	</a:t>
            </a:r>
            <a:r>
              <a:rPr lang="ru-RU" sz="2200" dirty="0"/>
              <a:t>Атрибут </a:t>
            </a:r>
            <a:r>
              <a:rPr lang="ru-RU" sz="2200" dirty="0" err="1"/>
              <a:t>ExportRenderer</a:t>
            </a:r>
            <a:r>
              <a:rPr lang="ru-RU" sz="2200" dirty="0"/>
              <a:t> принимает два параметра: тип элемента, для которого создается рендерер, и сам тип рендерера.</a:t>
            </a:r>
          </a:p>
          <a:p>
            <a:pPr algn="l"/>
            <a:r>
              <a:rPr lang="en-US" sz="2200" dirty="0"/>
              <a:t>	</a:t>
            </a:r>
            <a:r>
              <a:rPr lang="ru-RU" sz="2200" dirty="0"/>
              <a:t>Сам класс рендерера наследуется от базового класса </a:t>
            </a:r>
            <a:r>
              <a:rPr lang="ru-RU" sz="2200" dirty="0" err="1"/>
              <a:t>ViewRenderer</a:t>
            </a:r>
            <a:r>
              <a:rPr lang="ru-RU" sz="2200" dirty="0"/>
              <a:t>, который типизируется двумя параметрами (</a:t>
            </a:r>
            <a:r>
              <a:rPr lang="ru-RU" sz="2200" dirty="0" err="1"/>
              <a:t>ViewRenderer</a:t>
            </a:r>
            <a:r>
              <a:rPr lang="ru-RU" sz="2200" dirty="0"/>
              <a:t>&lt;</a:t>
            </a:r>
            <a:r>
              <a:rPr lang="ru-RU" sz="2200" dirty="0" err="1"/>
              <a:t>HeaderView</a:t>
            </a:r>
            <a:r>
              <a:rPr lang="ru-RU" sz="2200" dirty="0"/>
              <a:t>, </a:t>
            </a:r>
            <a:r>
              <a:rPr lang="ru-RU" sz="2200" dirty="0" err="1"/>
              <a:t>TextView</a:t>
            </a:r>
            <a:r>
              <a:rPr lang="ru-RU" sz="2200" dirty="0"/>
              <a:t>&gt;). Первый параметр указывает на класс из </a:t>
            </a:r>
            <a:r>
              <a:rPr lang="ru-RU" sz="2200" dirty="0" err="1"/>
              <a:t>Xamarin</a:t>
            </a:r>
            <a:r>
              <a:rPr lang="ru-RU" sz="2200" dirty="0"/>
              <a:t> </a:t>
            </a:r>
            <a:r>
              <a:rPr lang="ru-RU" sz="2200" dirty="0" err="1"/>
              <a:t>Forms</a:t>
            </a:r>
            <a:r>
              <a:rPr lang="ru-RU" sz="2200" dirty="0"/>
              <a:t>, для которого создается рендерер (здесь это класс </a:t>
            </a:r>
            <a:r>
              <a:rPr lang="ru-RU" sz="2200" dirty="0" err="1"/>
              <a:t>HeaderView</a:t>
            </a:r>
            <a:r>
              <a:rPr lang="ru-RU" sz="2200" dirty="0"/>
              <a:t>). А второй параметр определяет нативный класс платформы, который будет использоваться для создания визуального элемента. В нашем случае таким классом является </a:t>
            </a:r>
            <a:r>
              <a:rPr lang="ru-RU" sz="2200" dirty="0" err="1"/>
              <a:t>TextView</a:t>
            </a:r>
            <a:r>
              <a:rPr lang="ru-RU" sz="2200" dirty="0"/>
              <a:t>, который в </a:t>
            </a:r>
            <a:r>
              <a:rPr lang="ru-RU" sz="2200" dirty="0" err="1"/>
              <a:t>Android</a:t>
            </a:r>
            <a:r>
              <a:rPr lang="ru-RU" sz="2200" dirty="0"/>
              <a:t> представляет простую метку с текстом.</a:t>
            </a:r>
          </a:p>
          <a:p>
            <a:pPr algn="l"/>
            <a:r>
              <a:rPr lang="en-US" sz="2200" dirty="0"/>
              <a:t>	</a:t>
            </a:r>
            <a:r>
              <a:rPr lang="ru-RU" sz="2200" dirty="0"/>
              <a:t>Основная работа во </a:t>
            </a:r>
            <a:r>
              <a:rPr lang="ru-RU" sz="2200" dirty="0" err="1"/>
              <a:t>ViewRenderer</a:t>
            </a:r>
            <a:r>
              <a:rPr lang="ru-RU" sz="2200" dirty="0"/>
              <a:t> производится в методе </a:t>
            </a:r>
            <a:r>
              <a:rPr lang="ru-RU" sz="2200" dirty="0" err="1"/>
              <a:t>OnElementChanged</a:t>
            </a:r>
            <a:r>
              <a:rPr lang="ru-RU" sz="2200" dirty="0"/>
              <a:t>(). Этот метод вызывается при создании объекта </a:t>
            </a:r>
            <a:r>
              <a:rPr lang="ru-RU" sz="2200" dirty="0" err="1"/>
              <a:t>HeaderView</a:t>
            </a:r>
            <a:r>
              <a:rPr lang="ru-RU" sz="2200" dirty="0"/>
              <a:t> и создает нативный элемент управления, используемый для рендеринга </a:t>
            </a:r>
            <a:r>
              <a:rPr lang="ru-RU" sz="2200" dirty="0" err="1"/>
              <a:t>HeaderView</a:t>
            </a:r>
            <a:r>
              <a:rPr lang="ru-RU" sz="2200" dirty="0"/>
              <a:t>.</a:t>
            </a:r>
          </a:p>
          <a:p>
            <a:pPr algn="l"/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0314559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1007</Words>
  <Application>Microsoft Office PowerPoint</Application>
  <PresentationFormat>Широкоэкранный</PresentationFormat>
  <Paragraphs>86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Anaheim</vt:lpstr>
      <vt:lpstr>-apple-system</vt:lpstr>
      <vt:lpstr>Arial</vt:lpstr>
      <vt:lpstr>Bebas Neue</vt:lpstr>
      <vt:lpstr>Calibri</vt:lpstr>
      <vt:lpstr>Calibri Light</vt:lpstr>
      <vt:lpstr>Lato</vt:lpstr>
      <vt:lpstr>Poppins</vt:lpstr>
      <vt:lpstr>Тема Office</vt:lpstr>
      <vt:lpstr>Brackets Lesson for Coding and Programming by Slidesgo</vt:lpstr>
      <vt:lpstr>Рендеринг элементов управления. Создание нового элемента</vt:lpstr>
      <vt:lpstr>Рендеринг элементов управления</vt:lpstr>
      <vt:lpstr>Рендеринг элементов управления</vt:lpstr>
      <vt:lpstr>Рендеринг элементов управления</vt:lpstr>
      <vt:lpstr>Рендеринг элементов управления</vt:lpstr>
      <vt:lpstr>Рендеринг элементов управления</vt:lpstr>
      <vt:lpstr>Рендеринг элементов управления</vt:lpstr>
      <vt:lpstr>HeaderViewRenderer</vt:lpstr>
      <vt:lpstr>ExportRenderer </vt:lpstr>
      <vt:lpstr>ViewRender </vt:lpstr>
      <vt:lpstr>OnElementChanged</vt:lpstr>
      <vt:lpstr>Интерфейс приложения</vt:lpstr>
      <vt:lpstr>Выполните задание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Brackets Lesson for Coding and Programming</dc:title>
  <dc:creator>Учетная запись Майкрософт</dc:creator>
  <cp:lastModifiedBy>User</cp:lastModifiedBy>
  <cp:revision>24</cp:revision>
  <dcterms:created xsi:type="dcterms:W3CDTF">2024-09-13T19:58:29Z</dcterms:created>
  <dcterms:modified xsi:type="dcterms:W3CDTF">2025-03-13T11:06:48Z</dcterms:modified>
</cp:coreProperties>
</file>